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7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312" r:id="rId17"/>
    <p:sldId id="317" r:id="rId18"/>
    <p:sldId id="313" r:id="rId19"/>
    <p:sldId id="314" r:id="rId20"/>
    <p:sldId id="315" r:id="rId21"/>
    <p:sldId id="316" r:id="rId22"/>
    <p:sldId id="318" r:id="rId23"/>
    <p:sldId id="280" r:id="rId24"/>
    <p:sldId id="285" r:id="rId25"/>
    <p:sldId id="319" r:id="rId26"/>
  </p:sldIdLst>
  <p:sldSz cx="9144000" cy="5143500" type="screen16x9"/>
  <p:notesSz cx="6858000" cy="9144000"/>
  <p:embeddedFontLst>
    <p:embeddedFont>
      <p:font typeface="Montserrat ExtraBold" charset="0"/>
      <p:bold r:id="rId28"/>
      <p:boldItalic r:id="rId29"/>
    </p:embeddedFont>
    <p:embeddedFont>
      <p:font typeface="Montserrat ExtraLight" charset="0"/>
      <p:regular r:id="rId30"/>
      <p:bold r:id="rId31"/>
      <p:italic r:id="rId32"/>
      <p:boldItalic r:id="rId33"/>
    </p:embeddedFont>
    <p:embeddedFont>
      <p:font typeface="Montserrat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16F20852-C615-42DF-BDB1-FF69DB670F0C}">
  <a:tblStyle styleId="{16F20852-C615-42DF-BDB1-FF69DB670F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83" d="100"/>
          <a:sy n="83" d="100"/>
        </p:scale>
        <p:origin x="-120" y="-2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/Relationships>
</file>

<file path=ppt/media/image1.png>
</file>

<file path=ppt/media/image10.png>
</file>

<file path=ppt/media/image11.jp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223355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f9262ee2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f9262ee2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f9262ee2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f9262ee2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g7f9262ee2f_0_26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0" name="Google Shape;2150;g7f9262ee2f_0_26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f9262ee2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f9262ee2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9" r:id="rId7"/>
    <p:sldLayoutId id="2147483661" r:id="rId8"/>
    <p:sldLayoutId id="2147483662" r:id="rId9"/>
    <p:sldLayoutId id="2147483663" r:id="rId10"/>
    <p:sldLayoutId id="214748367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ArSL Recognizer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Presented by: Mohamed Tamer – Menna Samir</a:t>
            </a:r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P R O J E C T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1123950"/>
            <a:ext cx="68580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 smtClean="0"/>
              <a:t>Flattening: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Converted 2D image arrays into 1D feature vectors to make them compatible with classic ML algorithms like Random Forest a</a:t>
            </a:r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Data Cleaning: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Inspected the dataset for any corrupted, unreadable, or mislabeled files and removed them to maintain data integrity.</a:t>
            </a:r>
          </a:p>
          <a:p>
            <a:endParaRPr lang="en-US" b="1" dirty="0" smtClean="0"/>
          </a:p>
          <a:p>
            <a:r>
              <a:rPr lang="en-US" b="1" dirty="0" smtClean="0"/>
              <a:t>Label </a:t>
            </a:r>
            <a:r>
              <a:rPr lang="en-US" b="1" dirty="0"/>
              <a:t>Encoding</a:t>
            </a:r>
            <a:r>
              <a:rPr lang="en-US" dirty="0"/>
              <a:t>: </a:t>
            </a:r>
          </a:p>
          <a:p>
            <a:pPr marL="139700" indent="0">
              <a:buNone/>
            </a:pPr>
            <a:r>
              <a:rPr lang="en-US" dirty="0" smtClean="0"/>
              <a:t>       Converts </a:t>
            </a:r>
            <a:r>
              <a:rPr lang="en-US" dirty="0"/>
              <a:t>categorical Arabic letters into numerical labels suitable </a:t>
            </a:r>
            <a:r>
              <a:rPr lang="en-US" dirty="0" smtClean="0"/>
              <a:t>for model </a:t>
            </a:r>
            <a:r>
              <a:rPr lang="en-US" dirty="0"/>
              <a:t>training.</a:t>
            </a:r>
          </a:p>
          <a:p>
            <a:pPr marL="139700" indent="0">
              <a:buNone/>
            </a:pPr>
            <a:endParaRPr lang="en-US" dirty="0"/>
          </a:p>
          <a:p>
            <a:endParaRPr lang="en-US" b="1" dirty="0" smtClean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29025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1123950"/>
            <a:ext cx="68580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 smtClean="0"/>
              <a:t>Train-Test </a:t>
            </a:r>
            <a:r>
              <a:rPr lang="en-US" b="1" dirty="0"/>
              <a:t>Split</a:t>
            </a:r>
            <a:r>
              <a:rPr lang="en-US" dirty="0" smtClean="0"/>
              <a:t>:</a:t>
            </a:r>
          </a:p>
          <a:p>
            <a:pPr marL="139700" indent="0">
              <a:buNone/>
            </a:pPr>
            <a:r>
              <a:rPr lang="en-US" dirty="0" smtClean="0"/>
              <a:t>Divides </a:t>
            </a:r>
            <a:r>
              <a:rPr lang="en-US" dirty="0"/>
              <a:t>the dataset into training and testing subsets (70% train, 30% </a:t>
            </a:r>
            <a:r>
              <a:rPr lang="en-US" dirty="0" smtClean="0"/>
              <a:t> test).</a:t>
            </a:r>
          </a:p>
          <a:p>
            <a:pPr marL="139700" indent="0">
              <a:buNone/>
            </a:pPr>
            <a:endParaRPr lang="en-US" dirty="0"/>
          </a:p>
          <a:p>
            <a:r>
              <a:rPr lang="en-US" b="1" dirty="0"/>
              <a:t>Feature Scaling</a:t>
            </a:r>
            <a:r>
              <a:rPr lang="en-US" dirty="0"/>
              <a:t>: </a:t>
            </a:r>
            <a:endParaRPr lang="en-US" dirty="0" smtClean="0"/>
          </a:p>
          <a:p>
            <a:pPr marL="139700" indent="0">
              <a:buNone/>
            </a:pPr>
            <a:r>
              <a:rPr lang="en-US" dirty="0" smtClean="0"/>
              <a:t>Uses</a:t>
            </a:r>
            <a:r>
              <a:rPr lang="en-US" dirty="0"/>
              <a:t> </a:t>
            </a:r>
            <a:r>
              <a:rPr lang="en-US" dirty="0" err="1"/>
              <a:t>StandardScaler</a:t>
            </a:r>
            <a:r>
              <a:rPr lang="en-US" dirty="0"/>
              <a:t> to normalize pixel values, ensuring better performance in distance-based models and PCA.</a:t>
            </a:r>
          </a:p>
          <a:p>
            <a:endParaRPr lang="en-US" b="1" dirty="0" smtClean="0"/>
          </a:p>
          <a:p>
            <a:r>
              <a:rPr lang="en-US" b="1" dirty="0" smtClean="0"/>
              <a:t>Dimensionality </a:t>
            </a:r>
            <a:r>
              <a:rPr lang="en-US" b="1" dirty="0"/>
              <a:t>Reduction (PCA</a:t>
            </a:r>
            <a:r>
              <a:rPr lang="en-US" b="1" dirty="0" smtClean="0"/>
              <a:t>)</a:t>
            </a:r>
            <a:r>
              <a:rPr lang="en-US" dirty="0" smtClean="0"/>
              <a:t>:</a:t>
            </a:r>
          </a:p>
          <a:p>
            <a:pPr marL="139700" indent="0">
              <a:buNone/>
            </a:pPr>
            <a:r>
              <a:rPr lang="en-US" dirty="0" smtClean="0"/>
              <a:t>Applies </a:t>
            </a:r>
            <a:r>
              <a:rPr lang="en-US" dirty="0"/>
              <a:t>Principal Component Analysis to retain 95% of the variance while reducing the number of features, which helps speed up training and may improve accuracy.</a:t>
            </a:r>
          </a:p>
          <a:p>
            <a:pPr marL="285750" lvl="0" indent="-285750">
              <a:buFontTx/>
              <a:buChar char="-"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117858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14400" y="285750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819150"/>
            <a:ext cx="7848600" cy="42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 smtClean="0"/>
              <a:t>Data visualizations</a:t>
            </a:r>
            <a:r>
              <a:rPr lang="en-US" dirty="0" smtClean="0"/>
              <a:t>:</a:t>
            </a:r>
          </a:p>
          <a:p>
            <a:pPr marL="139700" indent="0">
              <a:buNone/>
            </a:pPr>
            <a:r>
              <a:rPr lang="en-US" dirty="0" smtClean="0"/>
              <a:t>Utilizing graphs and visualization methods helps in figuring out the trending events in the data so we know exactly how to deal with.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 smtClean="0"/>
              <a:t>We used plenty of methods such as:</a:t>
            </a:r>
          </a:p>
          <a:p>
            <a:pPr>
              <a:buFontTx/>
              <a:buChar char="-"/>
            </a:pPr>
            <a:r>
              <a:rPr lang="en-US" dirty="0" smtClean="0"/>
              <a:t>Bar plots to study the data distribution and fix any bias or imbalance</a:t>
            </a:r>
          </a:p>
          <a:p>
            <a:pPr marL="139700" indent="0">
              <a:buNone/>
            </a:pPr>
            <a:endParaRPr lang="en-US" dirty="0" smtClean="0"/>
          </a:p>
          <a:p>
            <a:pPr marL="285750" lvl="0" indent="-285750">
              <a:buFontTx/>
              <a:buChar char="-"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0210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050" name="Picture 2" descr="C:\Users\Sfarid\Pictures\Screenshots\Screenshot (56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419350"/>
            <a:ext cx="4961523" cy="2318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53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14400" y="285750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819150"/>
            <a:ext cx="7848600" cy="42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 smtClean="0"/>
              <a:t>Data visualizations</a:t>
            </a:r>
            <a:r>
              <a:rPr lang="en-US" dirty="0" smtClean="0"/>
              <a:t>:</a:t>
            </a:r>
          </a:p>
          <a:p>
            <a:pPr marL="139700" indent="0">
              <a:buNone/>
            </a:pPr>
            <a:r>
              <a:rPr lang="en-US" dirty="0" smtClean="0"/>
              <a:t>Utilizing graphs and visualization methods helps in figuring out the trending events in the data so we know exactly how to deal with.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 smtClean="0"/>
              <a:t>We used plenty of methods such as:</a:t>
            </a:r>
          </a:p>
          <a:p>
            <a:pPr>
              <a:buFontTx/>
              <a:buChar char="-"/>
            </a:pPr>
            <a:r>
              <a:rPr lang="en-US" dirty="0"/>
              <a:t>The curve plot shows how much information (variance) we keep as we add more PCA components</a:t>
            </a:r>
            <a:r>
              <a:rPr lang="en-US" dirty="0" smtClean="0"/>
              <a:t>.</a:t>
            </a: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0210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074" name="Picture 2" descr="C:\Users\Sfarid\Pictures\Screenshots\Screenshot (57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419350"/>
            <a:ext cx="3257550" cy="2432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2434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14400" y="285750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819150"/>
            <a:ext cx="7848600" cy="426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 smtClean="0"/>
              <a:t>Data visualizations</a:t>
            </a:r>
            <a:r>
              <a:rPr lang="en-US" dirty="0" smtClean="0"/>
              <a:t>:</a:t>
            </a:r>
          </a:p>
          <a:p>
            <a:pPr marL="139700" indent="0">
              <a:buNone/>
            </a:pPr>
            <a:r>
              <a:rPr lang="en-US" dirty="0" smtClean="0"/>
              <a:t>Utilizing graphs and visualization methods helps in figuring out the trending events in the data so we know exactly how to deal with.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 smtClean="0"/>
              <a:t>We used plenty of methods such as:</a:t>
            </a:r>
          </a:p>
          <a:p>
            <a:pPr>
              <a:buFontTx/>
              <a:buChar char="-"/>
            </a:pPr>
            <a:r>
              <a:rPr lang="en-US" dirty="0"/>
              <a:t>Using Sub plots to visualize a sample of the images using the arrays were used to store the values corresponding to the pixels of each image after flatten each and every image</a:t>
            </a:r>
            <a:r>
              <a:rPr lang="en-US" dirty="0" smtClean="0"/>
              <a:t>.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0210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098" name="Picture 2" descr="C:\Users\Sfarid\Pictures\Screenshots\Screenshot (55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2952750"/>
            <a:ext cx="4573379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0995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C:\Users\Sfarid\Desktop\model_traaining_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05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59;p47"/>
          <p:cNvSpPr txBox="1">
            <a:spLocks noGrp="1"/>
          </p:cNvSpPr>
          <p:nvPr>
            <p:ph type="title"/>
          </p:nvPr>
        </p:nvSpPr>
        <p:spPr>
          <a:xfrm>
            <a:off x="929476" y="436183"/>
            <a:ext cx="3642524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</a:t>
            </a:r>
            <a:br>
              <a:rPr lang="en" dirty="0" smtClean="0"/>
            </a:br>
            <a:r>
              <a:rPr lang="en" dirty="0" smtClean="0"/>
              <a:t>TRAINING</a:t>
            </a:r>
            <a:br>
              <a:rPr lang="en" dirty="0" smtClean="0"/>
            </a:br>
            <a:endParaRPr dirty="0"/>
          </a:p>
        </p:txBody>
      </p:sp>
      <p:cxnSp>
        <p:nvCxnSpPr>
          <p:cNvPr id="13" name="Google Shape;260;p4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87948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14400" y="285750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 TRAINING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819150"/>
            <a:ext cx="83058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To identify the best-performing model for Arabic Sign Language classification, we trained four different machine learning </a:t>
            </a:r>
            <a:r>
              <a:rPr lang="en-US" dirty="0" smtClean="0"/>
              <a:t>models:</a:t>
            </a:r>
            <a:endParaRPr lang="en-US" b="1" dirty="0" smtClean="0"/>
          </a:p>
          <a:p>
            <a:pPr lvl="1"/>
            <a:r>
              <a:rPr lang="en-US" b="1" dirty="0" smtClean="0"/>
              <a:t> Support </a:t>
            </a:r>
            <a:r>
              <a:rPr lang="en-US" b="1" dirty="0"/>
              <a:t>Vector Machine (SVM</a:t>
            </a:r>
            <a:r>
              <a:rPr lang="en-US" b="1" dirty="0" smtClean="0"/>
              <a:t>)</a:t>
            </a:r>
          </a:p>
          <a:p>
            <a:pPr lvl="1"/>
            <a:r>
              <a:rPr lang="en-US" b="1" dirty="0" smtClean="0"/>
              <a:t>Random </a:t>
            </a:r>
            <a:r>
              <a:rPr lang="en-US" b="1" dirty="0"/>
              <a:t>Forest</a:t>
            </a:r>
            <a:endParaRPr lang="en-US" dirty="0"/>
          </a:p>
          <a:p>
            <a:pPr lvl="1"/>
            <a:r>
              <a:rPr lang="en-US" b="1" dirty="0"/>
              <a:t>K-Nearest Neighbors (KNN)</a:t>
            </a:r>
            <a:endParaRPr lang="en-US" dirty="0"/>
          </a:p>
          <a:p>
            <a:pPr lvl="1"/>
            <a:r>
              <a:rPr lang="en-US" b="1" dirty="0" err="1" smtClean="0"/>
              <a:t>XGBoost</a:t>
            </a:r>
            <a:endParaRPr lang="en-US" dirty="0"/>
          </a:p>
          <a:p>
            <a:r>
              <a:rPr lang="en-US" dirty="0" smtClean="0"/>
              <a:t>For </a:t>
            </a:r>
            <a:r>
              <a:rPr lang="en-US" dirty="0"/>
              <a:t>each model, we used </a:t>
            </a:r>
            <a:r>
              <a:rPr lang="en-US" b="1" dirty="0" err="1"/>
              <a:t>GridSearchCV</a:t>
            </a:r>
            <a:r>
              <a:rPr lang="en-US" dirty="0"/>
              <a:t> with 3-fold cross-validation to search for the optimal </a:t>
            </a:r>
            <a:r>
              <a:rPr lang="en-US" dirty="0" err="1"/>
              <a:t>hyperparameters</a:t>
            </a:r>
            <a:r>
              <a:rPr lang="en-US" dirty="0"/>
              <a:t>. This ensures better generalization by evaluating multiple parameter combinations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The training was done on the </a:t>
            </a:r>
            <a:r>
              <a:rPr lang="en-US" b="1" dirty="0"/>
              <a:t>PCA-transformed features</a:t>
            </a:r>
            <a:r>
              <a:rPr lang="en-US" dirty="0"/>
              <a:t>, which helps reduce dimensionality and training time while preserving essential information.</a:t>
            </a:r>
          </a:p>
          <a:p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/>
              <a:t>model's best parameters, best estimator, and cross-validation score were saved for comparison.</a:t>
            </a:r>
          </a:p>
          <a:p>
            <a:pPr marL="285750" lvl="0" indent="-285750">
              <a:buFontTx/>
              <a:buChar char="-"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0210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59037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C:\Users\Sfarid\Desktop\model_evalution_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59;p47"/>
          <p:cNvSpPr txBox="1">
            <a:spLocks noGrp="1"/>
          </p:cNvSpPr>
          <p:nvPr>
            <p:ph type="title"/>
          </p:nvPr>
        </p:nvSpPr>
        <p:spPr>
          <a:xfrm>
            <a:off x="5334000" y="414022"/>
            <a:ext cx="3642524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</a:t>
            </a:r>
            <a:br>
              <a:rPr lang="en" dirty="0" smtClean="0"/>
            </a:br>
            <a:r>
              <a:rPr lang="en" dirty="0" smtClean="0"/>
              <a:t>EVALUATION</a:t>
            </a:r>
            <a:br>
              <a:rPr lang="en" dirty="0" smtClean="0"/>
            </a:br>
            <a:endParaRPr dirty="0"/>
          </a:p>
        </p:txBody>
      </p:sp>
      <p:cxnSp>
        <p:nvCxnSpPr>
          <p:cNvPr id="11" name="Google Shape;260;p47"/>
          <p:cNvCxnSpPr/>
          <p:nvPr/>
        </p:nvCxnSpPr>
        <p:spPr>
          <a:xfrm>
            <a:off x="6096000" y="3836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21080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14400" y="285750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 </a:t>
            </a:r>
            <a:r>
              <a:rPr lang="en" dirty="0" smtClean="0"/>
              <a:t>EVALUATION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819150"/>
            <a:ext cx="83058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After comparing all the models we used, using </a:t>
            </a:r>
            <a:r>
              <a:rPr lang="en-US" dirty="0" err="1" smtClean="0"/>
              <a:t>evalution</a:t>
            </a:r>
            <a:r>
              <a:rPr lang="en-US" dirty="0" smtClean="0"/>
              <a:t> metrics such as </a:t>
            </a:r>
            <a:r>
              <a:rPr lang="en-US" b="1" dirty="0" err="1" smtClean="0"/>
              <a:t>GridSearchCV</a:t>
            </a:r>
            <a:r>
              <a:rPr lang="en-US" dirty="0" smtClean="0"/>
              <a:t> and </a:t>
            </a:r>
            <a:r>
              <a:rPr lang="en-US" b="1" dirty="0" smtClean="0"/>
              <a:t>Cross-Validation</a:t>
            </a:r>
            <a:r>
              <a:rPr lang="en-US" dirty="0" smtClean="0"/>
              <a:t>, we reached a valuable result which was that the most accurate model to use was </a:t>
            </a:r>
            <a:r>
              <a:rPr lang="en-US" b="1" dirty="0" smtClean="0">
                <a:solidFill>
                  <a:schemeClr val="accent1"/>
                </a:solidFill>
              </a:rPr>
              <a:t>KNN</a:t>
            </a:r>
            <a:r>
              <a:rPr lang="en-US" dirty="0" smtClean="0"/>
              <a:t> with a score reached </a:t>
            </a:r>
            <a:r>
              <a:rPr lang="en-US" b="1" u="sng" dirty="0" smtClean="0"/>
              <a:t>0.93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We also </a:t>
            </a:r>
            <a:r>
              <a:rPr lang="en-US" dirty="0" err="1" smtClean="0"/>
              <a:t>utilizied</a:t>
            </a:r>
            <a:r>
              <a:rPr lang="en-US" dirty="0" smtClean="0"/>
              <a:t> some </a:t>
            </a:r>
            <a:r>
              <a:rPr lang="en-US" dirty="0" err="1" smtClean="0"/>
              <a:t>viaualization</a:t>
            </a:r>
            <a:r>
              <a:rPr lang="en-US" dirty="0" smtClean="0"/>
              <a:t> to reinforce the results we got, such as:</a:t>
            </a:r>
          </a:p>
          <a:p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Bar Plot was used to compare the score values of all the models we used</a:t>
            </a:r>
          </a:p>
          <a:p>
            <a:pPr>
              <a:buFontTx/>
              <a:buChar char="-"/>
            </a:pPr>
            <a:endParaRPr lang="en-US" dirty="0" smtClean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0210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146" name="Picture 2" descr="C:\Users\Sfarid\Pictures\Screenshots\Screenshot (58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410" y="2647950"/>
            <a:ext cx="334899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068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14400" y="285750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 EVALUATION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819150"/>
            <a:ext cx="72390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After comparing all the models we used, using evaluation metrics such as </a:t>
            </a:r>
            <a:r>
              <a:rPr lang="en-US" b="1" dirty="0" err="1" smtClean="0"/>
              <a:t>GridSearchCV</a:t>
            </a:r>
            <a:r>
              <a:rPr lang="en-US" dirty="0" smtClean="0"/>
              <a:t> and </a:t>
            </a:r>
            <a:r>
              <a:rPr lang="en-US" b="1" dirty="0" smtClean="0"/>
              <a:t>Cross-Validation</a:t>
            </a:r>
            <a:r>
              <a:rPr lang="en-US" dirty="0" smtClean="0"/>
              <a:t>, we reached a valuable result which was that the most accurate model to use was </a:t>
            </a:r>
            <a:r>
              <a:rPr lang="en-US" b="1" dirty="0" smtClean="0">
                <a:solidFill>
                  <a:schemeClr val="accent1"/>
                </a:solidFill>
              </a:rPr>
              <a:t>KNN</a:t>
            </a:r>
            <a:r>
              <a:rPr lang="en-US" dirty="0" smtClean="0"/>
              <a:t> with a score reached </a:t>
            </a:r>
            <a:r>
              <a:rPr lang="en-US" b="1" u="sng" dirty="0" smtClean="0"/>
              <a:t>0.93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We also utilized some visualization to reinforce the results we got, such as:</a:t>
            </a:r>
          </a:p>
          <a:p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Heat maps were used twice, first to represent the </a:t>
            </a:r>
          </a:p>
          <a:p>
            <a:pPr marL="139700" indent="0">
              <a:buNone/>
            </a:pPr>
            <a:r>
              <a:rPr lang="en-US" dirty="0" smtClean="0"/>
              <a:t>classification report for the </a:t>
            </a:r>
            <a:r>
              <a:rPr lang="en-US" b="1" dirty="0" smtClean="0">
                <a:solidFill>
                  <a:schemeClr val="accent1"/>
                </a:solidFill>
              </a:rPr>
              <a:t>KNN</a:t>
            </a:r>
            <a:r>
              <a:rPr lang="en-US" dirty="0" smtClean="0">
                <a:solidFill>
                  <a:schemeClr val="accent1"/>
                </a:solidFill>
              </a:rPr>
              <a:t> </a:t>
            </a:r>
            <a:r>
              <a:rPr lang="en-US" dirty="0" smtClean="0"/>
              <a:t>model in a more user-friendly</a:t>
            </a:r>
          </a:p>
          <a:p>
            <a:pPr marL="139700" indent="0">
              <a:buNone/>
            </a:pPr>
            <a:r>
              <a:rPr lang="en-US" dirty="0" smtClean="0"/>
              <a:t>way</a:t>
            </a:r>
          </a:p>
          <a:p>
            <a:pPr>
              <a:buFontTx/>
              <a:buChar char="-"/>
            </a:pPr>
            <a:endParaRPr lang="en-US" dirty="0" smtClean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0210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7170" name="Picture 2" descr="C:\Users\Sfarid\Pictures\Screenshots\Screenshot (59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2343149"/>
            <a:ext cx="2438400" cy="2660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12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CONTENT </a:t>
            </a:r>
            <a:r>
              <a:rPr lang="en" dirty="0"/>
              <a:t>OF </a:t>
            </a:r>
            <a:r>
              <a:rPr lang="en" dirty="0" smtClean="0"/>
              <a:t>THE PROJECT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/>
              <a:t>We’re going to discuss our project through some bullet points, which are: 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endParaRPr lang="en" dirty="0" smtClean="0"/>
          </a:p>
          <a:p>
            <a:pPr>
              <a:buClr>
                <a:schemeClr val="accent1"/>
              </a:buClr>
              <a:buFont typeface="Montserrat ExtraBold"/>
              <a:buAutoNum type="arabicPeriod"/>
            </a:pPr>
            <a:r>
              <a:rPr lang="en-US" sz="1600" dirty="0" smtClean="0"/>
              <a:t>A </a:t>
            </a:r>
            <a:r>
              <a:rPr lang="en-US" sz="1600" dirty="0"/>
              <a:t>brief about the idea of the project </a:t>
            </a:r>
            <a:endParaRPr lang="en-US" sz="1600" dirty="0" smtClean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-US" sz="1600" dirty="0" smtClean="0"/>
              <a:t>The Preprocessing process.</a:t>
            </a:r>
            <a:endParaRPr sz="1600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600" dirty="0" smtClean="0"/>
              <a:t>Model Training.</a:t>
            </a:r>
            <a:endParaRPr sz="1600" dirty="0"/>
          </a:p>
          <a:p>
            <a:pPr marL="457200" lvl="0" indent="-30162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50"/>
              <a:buFont typeface="Montserrat ExtraBold"/>
              <a:buAutoNum type="arabicPeriod"/>
            </a:pPr>
            <a:r>
              <a:rPr lang="en" sz="1600" dirty="0" smtClean="0"/>
              <a:t>Model </a:t>
            </a:r>
            <a:r>
              <a:rPr lang="en" sz="1600" smtClean="0"/>
              <a:t>Evalution.</a:t>
            </a:r>
            <a:endParaRPr sz="1600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600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14400" y="285750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 </a:t>
            </a:r>
            <a:r>
              <a:rPr lang="en" dirty="0" smtClean="0"/>
              <a:t>EVALUATION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819150"/>
            <a:ext cx="83058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After comparing all the models we used, using </a:t>
            </a:r>
            <a:r>
              <a:rPr lang="en-US" dirty="0" err="1" smtClean="0"/>
              <a:t>evalution</a:t>
            </a:r>
            <a:r>
              <a:rPr lang="en-US" dirty="0" smtClean="0"/>
              <a:t> metrics such as </a:t>
            </a:r>
            <a:r>
              <a:rPr lang="en-US" b="1" dirty="0" err="1" smtClean="0"/>
              <a:t>GridSearchCV</a:t>
            </a:r>
            <a:r>
              <a:rPr lang="en-US" dirty="0" smtClean="0"/>
              <a:t> and </a:t>
            </a:r>
            <a:r>
              <a:rPr lang="en-US" b="1" dirty="0" smtClean="0"/>
              <a:t>Cross-Validation</a:t>
            </a:r>
            <a:r>
              <a:rPr lang="en-US" dirty="0" smtClean="0"/>
              <a:t>, we reached a valuable result which was that the most accurate model to use was </a:t>
            </a:r>
            <a:r>
              <a:rPr lang="en-US" b="1" dirty="0" smtClean="0">
                <a:solidFill>
                  <a:schemeClr val="accent1"/>
                </a:solidFill>
              </a:rPr>
              <a:t>KNN</a:t>
            </a:r>
            <a:r>
              <a:rPr lang="en-US" dirty="0" smtClean="0"/>
              <a:t> with a score reached </a:t>
            </a:r>
            <a:r>
              <a:rPr lang="en-US" b="1" u="sng" dirty="0" smtClean="0"/>
              <a:t>0.93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We also </a:t>
            </a:r>
            <a:r>
              <a:rPr lang="en-US" dirty="0" err="1" smtClean="0"/>
              <a:t>utilizied</a:t>
            </a:r>
            <a:r>
              <a:rPr lang="en-US" dirty="0" smtClean="0"/>
              <a:t> some </a:t>
            </a:r>
            <a:r>
              <a:rPr lang="en-US" dirty="0" err="1" smtClean="0"/>
              <a:t>viaualization</a:t>
            </a:r>
            <a:r>
              <a:rPr lang="en-US" dirty="0" smtClean="0"/>
              <a:t> to reinforce the results we got, such as:</a:t>
            </a:r>
          </a:p>
          <a:p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And the second time we used </a:t>
            </a:r>
            <a:r>
              <a:rPr lang="en-US" dirty="0" err="1" smtClean="0"/>
              <a:t>heatmap</a:t>
            </a:r>
            <a:r>
              <a:rPr lang="en-US" dirty="0" smtClean="0"/>
              <a:t> is to visualize the confusion matrix of the model in order also to visualize more facts and evidence about the model we trained</a:t>
            </a:r>
          </a:p>
          <a:p>
            <a:pPr>
              <a:buFontTx/>
              <a:buChar char="-"/>
            </a:pPr>
            <a:endParaRPr lang="en-US" dirty="0" smtClean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0210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158125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14400" y="285750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 EVALUATION </a:t>
            </a:r>
            <a:endParaRPr dirty="0">
              <a:solidFill>
                <a:schemeClr val="accent1"/>
              </a:solidFill>
            </a:endParaRPr>
          </a:p>
        </p:txBody>
      </p:sp>
      <p:cxnSp>
        <p:nvCxnSpPr>
          <p:cNvPr id="216" name="Google Shape;216;p44"/>
          <p:cNvCxnSpPr/>
          <p:nvPr/>
        </p:nvCxnSpPr>
        <p:spPr>
          <a:xfrm>
            <a:off x="100210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9218" name="Picture 2" descr="C:\Users\Sfarid\Pictures\Screenshots\Screenshot (60)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8263" y="819150"/>
            <a:ext cx="6465887" cy="4100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88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14400" y="285750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 </a:t>
            </a:r>
            <a:r>
              <a:rPr lang="en" dirty="0" smtClean="0"/>
              <a:t>EVALUATION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819150"/>
            <a:ext cx="83058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To identify the best-performing model for Arabic Sign Language classification, we trained four different machine learning </a:t>
            </a:r>
            <a:r>
              <a:rPr lang="en-US" dirty="0" smtClean="0"/>
              <a:t>models:</a:t>
            </a:r>
            <a:endParaRPr lang="en-US" b="1" dirty="0" smtClean="0"/>
          </a:p>
          <a:p>
            <a:pPr lvl="1"/>
            <a:r>
              <a:rPr lang="en-US" b="1" dirty="0" smtClean="0"/>
              <a:t> Support </a:t>
            </a:r>
            <a:r>
              <a:rPr lang="en-US" b="1" dirty="0"/>
              <a:t>Vector Machine (SVM</a:t>
            </a:r>
            <a:r>
              <a:rPr lang="en-US" b="1" dirty="0" smtClean="0"/>
              <a:t>)</a:t>
            </a:r>
          </a:p>
          <a:p>
            <a:pPr lvl="1"/>
            <a:r>
              <a:rPr lang="en-US" b="1" dirty="0" smtClean="0"/>
              <a:t>Random </a:t>
            </a:r>
            <a:r>
              <a:rPr lang="en-US" b="1" dirty="0"/>
              <a:t>Forest</a:t>
            </a:r>
            <a:endParaRPr lang="en-US" dirty="0"/>
          </a:p>
          <a:p>
            <a:pPr lvl="1"/>
            <a:r>
              <a:rPr lang="en-US" b="1" dirty="0"/>
              <a:t>K-Nearest Neighbors (KNN)</a:t>
            </a:r>
            <a:endParaRPr lang="en-US" dirty="0"/>
          </a:p>
          <a:p>
            <a:pPr lvl="1"/>
            <a:r>
              <a:rPr lang="en-US" b="1" dirty="0" err="1" smtClean="0"/>
              <a:t>XGBoost</a:t>
            </a:r>
            <a:endParaRPr lang="en-US" dirty="0"/>
          </a:p>
          <a:p>
            <a:r>
              <a:rPr lang="en-US" dirty="0" smtClean="0"/>
              <a:t>For </a:t>
            </a:r>
            <a:r>
              <a:rPr lang="en-US" dirty="0"/>
              <a:t>each model, we used </a:t>
            </a:r>
            <a:r>
              <a:rPr lang="en-US" b="1" dirty="0" err="1"/>
              <a:t>GridSearchCV</a:t>
            </a:r>
            <a:r>
              <a:rPr lang="en-US" dirty="0"/>
              <a:t> with 3-fold cross-validation to search for the optimal </a:t>
            </a:r>
            <a:r>
              <a:rPr lang="en-US" dirty="0" err="1"/>
              <a:t>hyperparameters</a:t>
            </a:r>
            <a:r>
              <a:rPr lang="en-US" dirty="0"/>
              <a:t>. This ensures better generalization by evaluating multiple parameter combinations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The training was done on the </a:t>
            </a:r>
            <a:r>
              <a:rPr lang="en-US" b="1" dirty="0"/>
              <a:t>PCA-transformed features</a:t>
            </a:r>
            <a:r>
              <a:rPr lang="en-US" dirty="0"/>
              <a:t>, which helps reduce dimensionality and training time while preserving essential information.</a:t>
            </a:r>
          </a:p>
          <a:p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/>
              <a:t>model's best parameters, best estimator, and cross-validation score were saved for comparison.</a:t>
            </a:r>
          </a:p>
          <a:p>
            <a:pPr marL="285750" lvl="0" indent="-285750">
              <a:buFontTx/>
              <a:buChar char="-"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0210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76790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62"/>
          <p:cNvSpPr txBox="1">
            <a:spLocks noGrp="1"/>
          </p:cNvSpPr>
          <p:nvPr>
            <p:ph type="subTitle" idx="1"/>
          </p:nvPr>
        </p:nvSpPr>
        <p:spPr>
          <a:xfrm>
            <a:off x="914400" y="1123950"/>
            <a:ext cx="3252500" cy="29357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This </a:t>
            </a:r>
            <a:r>
              <a:rPr lang="en-US" dirty="0"/>
              <a:t>project aimed to bridge the communication gap for the hearing-impaired by developing a machine learning-based Arabic Sign Language (</a:t>
            </a:r>
            <a:r>
              <a:rPr lang="en-US" dirty="0" err="1"/>
              <a:t>ArSL</a:t>
            </a:r>
            <a:r>
              <a:rPr lang="en-US" dirty="0"/>
              <a:t>) recognizer. Using a rich image dataset, we built and evaluated multiple models to accurately classify Arabic sign gestures, ultimately selecting the most effective approach based on thorough testing and evaluation.</a:t>
            </a:r>
            <a:endParaRPr dirty="0"/>
          </a:p>
        </p:txBody>
      </p:sp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4572000" y="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dirty="0"/>
              <a:t>Developed an image classification model to recognize Arabic sign language letters.</a:t>
            </a:r>
          </a:p>
          <a:p>
            <a:r>
              <a:rPr lang="en-US" sz="1200" dirty="0"/>
              <a:t>Used the </a:t>
            </a:r>
            <a:r>
              <a:rPr lang="en-US" sz="1200" b="1" dirty="0" err="1"/>
              <a:t>ArSL_Dataset</a:t>
            </a:r>
            <a:r>
              <a:rPr lang="en-US" sz="1200" dirty="0"/>
              <a:t> from </a:t>
            </a:r>
            <a:r>
              <a:rPr lang="en-US" sz="1200" dirty="0" err="1"/>
              <a:t>Kaggle</a:t>
            </a:r>
            <a:r>
              <a:rPr lang="en-US" sz="1200" dirty="0"/>
              <a:t> with over </a:t>
            </a:r>
            <a:r>
              <a:rPr lang="en-US" sz="1200" b="1" dirty="0"/>
              <a:t>54,000 labeled images</a:t>
            </a:r>
            <a:r>
              <a:rPr lang="en-US" sz="1200" dirty="0"/>
              <a:t>.</a:t>
            </a:r>
          </a:p>
          <a:p>
            <a:r>
              <a:rPr lang="en-US" sz="1200" dirty="0"/>
              <a:t>Applied essential </a:t>
            </a:r>
            <a:r>
              <a:rPr lang="en-US" sz="1200" b="1" dirty="0"/>
              <a:t>preprocessing techniques</a:t>
            </a:r>
            <a:r>
              <a:rPr lang="en-US" sz="1200" dirty="0"/>
              <a:t> including </a:t>
            </a:r>
            <a:r>
              <a:rPr lang="en-US" sz="1200" dirty="0" err="1"/>
              <a:t>grayscale</a:t>
            </a:r>
            <a:r>
              <a:rPr lang="en-US" sz="1200" dirty="0"/>
              <a:t> conversion, normalization, resizing, and data cleaning.</a:t>
            </a:r>
          </a:p>
          <a:p>
            <a:r>
              <a:rPr lang="en-US" sz="1200" dirty="0"/>
              <a:t>Tested several machine learning algorithms: </a:t>
            </a:r>
            <a:r>
              <a:rPr lang="en-US" sz="1200" b="1" dirty="0"/>
              <a:t>Random Forest, SVM, KNN, </a:t>
            </a:r>
            <a:r>
              <a:rPr lang="en-US" sz="1200" b="1" dirty="0" err="1"/>
              <a:t>XGBoost</a:t>
            </a:r>
            <a:r>
              <a:rPr lang="en-US" sz="1200" dirty="0"/>
              <a:t>.</a:t>
            </a:r>
          </a:p>
          <a:p>
            <a:r>
              <a:rPr lang="en-US" sz="1200" dirty="0"/>
              <a:t>Evaluated models using </a:t>
            </a:r>
            <a:r>
              <a:rPr lang="en-US" sz="1200" b="1" dirty="0"/>
              <a:t>accuracy, F1-score, confusion matrix</a:t>
            </a:r>
            <a:r>
              <a:rPr lang="en-US" sz="1200" dirty="0"/>
              <a:t>, and </a:t>
            </a:r>
            <a:r>
              <a:rPr lang="en-US" sz="1200" b="1" dirty="0"/>
              <a:t>cross-validation</a:t>
            </a:r>
            <a:r>
              <a:rPr lang="en-US" sz="1200" dirty="0"/>
              <a:t>.</a:t>
            </a:r>
          </a:p>
          <a:p>
            <a:r>
              <a:rPr lang="en-US" sz="1200" b="1" dirty="0"/>
              <a:t>Random Forest Classifier</a:t>
            </a:r>
            <a:r>
              <a:rPr lang="en-US" sz="1200" dirty="0"/>
              <a:t> achieved the highest performance with </a:t>
            </a:r>
            <a:r>
              <a:rPr lang="en-US" sz="1200" b="1" dirty="0"/>
              <a:t>~93% accuracy</a:t>
            </a:r>
            <a:r>
              <a:rPr lang="en-US" sz="1200" dirty="0"/>
              <a:t>.</a:t>
            </a:r>
          </a:p>
          <a:p>
            <a:r>
              <a:rPr lang="en-US" sz="1200" dirty="0"/>
              <a:t>Used </a:t>
            </a:r>
            <a:r>
              <a:rPr lang="en-US" sz="1200" b="1" dirty="0" err="1"/>
              <a:t>GridSearchCV</a:t>
            </a:r>
            <a:r>
              <a:rPr lang="en-US" sz="1200" dirty="0"/>
              <a:t> to fine-tune </a:t>
            </a:r>
            <a:r>
              <a:rPr lang="en-US" sz="1200" dirty="0" err="1"/>
              <a:t>hyperparameters</a:t>
            </a:r>
            <a:r>
              <a:rPr lang="en-US" sz="1200" dirty="0"/>
              <a:t> and enhance model efficiency.</a:t>
            </a:r>
          </a:p>
          <a:p>
            <a:r>
              <a:rPr lang="en-US" sz="1200" dirty="0"/>
              <a:t>Visualization techniques helped in both model comparison and result interpretation.</a:t>
            </a:r>
          </a:p>
          <a:p>
            <a:r>
              <a:rPr lang="en-US" sz="1200" dirty="0"/>
              <a:t>Future improvements could involve </a:t>
            </a:r>
            <a:r>
              <a:rPr lang="en-US" sz="1200" b="1" dirty="0"/>
              <a:t>deep learning (CNNs)</a:t>
            </a:r>
            <a:r>
              <a:rPr lang="en-US" sz="1200" dirty="0"/>
              <a:t> and real-time gesture recognition.</a:t>
            </a: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1010960" y="285750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SUMMARY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98660" y="25474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67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AND BEFORE GOODBYE</a:t>
            </a:r>
            <a:endParaRPr dirty="0"/>
          </a:p>
        </p:txBody>
      </p:sp>
      <p:sp>
        <p:nvSpPr>
          <p:cNvPr id="2153" name="Google Shape;2153;p67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Technology should serve </a:t>
            </a:r>
            <a:r>
              <a:rPr lang="en-US" dirty="0" smtClean="0"/>
              <a:t>humanity </a:t>
            </a:r>
            <a:r>
              <a:rPr lang="en-US" dirty="0"/>
              <a:t>and with this project, we hope to take one small step toward a world where communication is truly inclusive.</a:t>
            </a:r>
            <a:endParaRPr dirty="0"/>
          </a:p>
        </p:txBody>
      </p:sp>
      <p:cxnSp>
        <p:nvCxnSpPr>
          <p:cNvPr id="2154" name="Google Shape;2154;p67"/>
          <p:cNvCxnSpPr/>
          <p:nvPr/>
        </p:nvCxnSpPr>
        <p:spPr>
          <a:xfrm>
            <a:off x="3190500" y="32032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267200" y="2114550"/>
            <a:ext cx="40386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THANKS!</a:t>
            </a:r>
            <a:endParaRPr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3276600" y="3181350"/>
            <a:ext cx="55626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smtClean="0"/>
              <a:t>ANY QUESTIONS?</a:t>
            </a:r>
            <a:endParaRPr lang="en-US" sz="4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319084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4267200" y="2114550"/>
            <a:ext cx="3657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WHOA!</a:t>
            </a:r>
            <a:endParaRPr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3276600" y="2876550"/>
            <a:ext cx="5562600" cy="144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Hi everybody! This is Mohamed and my partner Menna. We’re two students who are so ambitious with ML &amp; AI stuff, seeking for self-development and always being up-to-date, looking forward in one day to be professional ML engineers </a:t>
            </a:r>
            <a:r>
              <a:rPr lang="ar-EG" dirty="0" smtClean="0"/>
              <a:t>  </a:t>
            </a:r>
            <a:r>
              <a:rPr lang="en-US" dirty="0" smtClean="0"/>
              <a:t> and build integrated AI tools that would compete with giants like </a:t>
            </a:r>
            <a:r>
              <a:rPr lang="en-US" dirty="0" err="1" smtClean="0"/>
              <a:t>chatgpt</a:t>
            </a:r>
            <a:r>
              <a:rPr lang="en-US" dirty="0" smtClean="0"/>
              <a:t> and copilot.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And we’re more than happy to introduce this project as a decent part of this journey!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2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—Mahatma Gandhi</a:t>
            </a:r>
            <a:endParaRPr dirty="0"/>
          </a:p>
        </p:txBody>
      </p:sp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 smtClean="0"/>
              <a:t>“</a:t>
            </a:r>
            <a:r>
              <a:rPr lang="en-US" dirty="0" smtClean="0"/>
              <a:t>An </a:t>
            </a:r>
            <a:r>
              <a:rPr lang="en-US" dirty="0"/>
              <a:t>ounce of practice is worth more than tons of preaching</a:t>
            </a:r>
            <a:r>
              <a:rPr lang="en-US" dirty="0" smtClean="0"/>
              <a:t>.</a:t>
            </a:r>
            <a:r>
              <a:rPr lang="en-US" dirty="0"/>
              <a:t/>
            </a:r>
            <a:br>
              <a:rPr lang="en-US" dirty="0"/>
            </a:br>
            <a:r>
              <a:rPr lang="en" dirty="0" smtClean="0"/>
              <a:t>”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33800" y="3562350"/>
            <a:ext cx="431292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INTRODUCTION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1123950"/>
            <a:ext cx="68580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US" dirty="0" smtClean="0"/>
              <a:t>Have </a:t>
            </a:r>
            <a:r>
              <a:rPr lang="en-US" dirty="0"/>
              <a:t>you ever imagined what life would be like if you couldn’t hear a single sound — not a song, not a voice, not even your own name</a:t>
            </a:r>
            <a:r>
              <a:rPr lang="en-US" dirty="0" smtClean="0"/>
              <a:t>?</a:t>
            </a:r>
          </a:p>
          <a:p>
            <a:pPr lvl="0">
              <a:spcBef>
                <a:spcPts val="1600"/>
              </a:spcBef>
            </a:pPr>
            <a:r>
              <a:rPr lang="en-US" dirty="0"/>
              <a:t>There are over </a:t>
            </a:r>
            <a:r>
              <a:rPr lang="en-US" b="1" dirty="0"/>
              <a:t>466 million people</a:t>
            </a:r>
            <a:r>
              <a:rPr lang="en-US" dirty="0"/>
              <a:t> worldwide with disabling hearing </a:t>
            </a:r>
            <a:r>
              <a:rPr lang="en-US" dirty="0" smtClean="0"/>
              <a:t>loss.</a:t>
            </a:r>
            <a:endParaRPr dirty="0" smtClean="0"/>
          </a:p>
          <a:p>
            <a:pPr lvl="0"/>
            <a:r>
              <a:rPr lang="en" dirty="0" smtClean="0"/>
              <a:t>Only </a:t>
            </a:r>
            <a:r>
              <a:rPr lang="en-US" dirty="0" smtClean="0"/>
              <a:t>in Egypt, </a:t>
            </a:r>
            <a:r>
              <a:rPr lang="en-US" dirty="0"/>
              <a:t>hundreds of </a:t>
            </a:r>
            <a:r>
              <a:rPr lang="en-US" dirty="0" smtClean="0"/>
              <a:t>thousands are facing this issue</a:t>
            </a:r>
            <a:endParaRPr dirty="0"/>
          </a:p>
          <a:p>
            <a:pPr marL="285750" lvl="0" indent="-285750"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en-US" dirty="0" smtClean="0"/>
              <a:t>For </a:t>
            </a:r>
            <a:r>
              <a:rPr lang="en-US" dirty="0"/>
              <a:t>most of us, communication is effortless. But for the deaf and hard-of-hearing community, expressing a simple idea can sometimes be a major challenge — especially when there’s a lack of widespread understanding or tools to help</a:t>
            </a:r>
            <a:r>
              <a:rPr lang="en-US" dirty="0" smtClean="0"/>
              <a:t>.</a:t>
            </a:r>
          </a:p>
          <a:p>
            <a:pPr marL="285750" lvl="0" indent="-285750">
              <a:spcBef>
                <a:spcPts val="1600"/>
              </a:spcBef>
              <a:spcAft>
                <a:spcPts val="1600"/>
              </a:spcAft>
              <a:buFontTx/>
              <a:buChar char="-"/>
            </a:pPr>
            <a:r>
              <a:rPr lang="en-US" dirty="0"/>
              <a:t>That’s exactly why we chose to work on this project: </a:t>
            </a:r>
            <a:r>
              <a:rPr lang="en-US" b="1" dirty="0"/>
              <a:t>to build an Arabic Sign Language recognizer</a:t>
            </a:r>
            <a:r>
              <a:rPr lang="en-US" dirty="0"/>
              <a:t> — a tool that uses machine learning to bridge the gap between spoken and signed language, and make communication more inclusive.</a:t>
            </a: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53861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TO PERFORM SUCH A TASK, IT’S DIVIDED INTO THREE MAIN TASKS: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685800" y="2266950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</a:t>
            </a:r>
            <a:endParaRPr dirty="0"/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693450" y="3257550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It’s about loading the dataset we wanna manipulate, performing some EDA, having a neat and ready information as an output </a:t>
            </a:r>
            <a:endParaRPr dirty="0"/>
          </a:p>
        </p:txBody>
      </p:sp>
      <p:sp>
        <p:nvSpPr>
          <p:cNvPr id="225" name="Google Shape;225;p45"/>
          <p:cNvSpPr txBox="1">
            <a:spLocks noGrp="1"/>
          </p:cNvSpPr>
          <p:nvPr>
            <p:ph type="title" idx="2"/>
          </p:nvPr>
        </p:nvSpPr>
        <p:spPr>
          <a:xfrm>
            <a:off x="3581400" y="2266950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MODEL TRAINING</a:t>
            </a:r>
            <a:endParaRPr dirty="0"/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3589050" y="3257550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It’s about testing more than model or algorithms, comparing the performance of ech of them, and using the best at the end of the day</a:t>
            </a:r>
            <a:endParaRPr dirty="0"/>
          </a:p>
        </p:txBody>
      </p:sp>
      <p:cxnSp>
        <p:nvCxnSpPr>
          <p:cNvPr id="227" name="Google Shape;227;p45"/>
          <p:cNvCxnSpPr/>
          <p:nvPr/>
        </p:nvCxnSpPr>
        <p:spPr>
          <a:xfrm>
            <a:off x="1752600" y="2952750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28" name="Google Shape;228;p45"/>
          <p:cNvCxnSpPr/>
          <p:nvPr/>
        </p:nvCxnSpPr>
        <p:spPr>
          <a:xfrm>
            <a:off x="4648200" y="2971606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0" name="Google Shape;228;p45"/>
          <p:cNvCxnSpPr/>
          <p:nvPr/>
        </p:nvCxnSpPr>
        <p:spPr>
          <a:xfrm>
            <a:off x="7612350" y="2952750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1" name="Google Shape;225;p45"/>
          <p:cNvSpPr txBox="1">
            <a:spLocks/>
          </p:cNvSpPr>
          <p:nvPr/>
        </p:nvSpPr>
        <p:spPr>
          <a:xfrm>
            <a:off x="6553200" y="2266950"/>
            <a:ext cx="2390100" cy="54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 smtClean="0"/>
              <a:t>EVALUTION</a:t>
            </a:r>
            <a:endParaRPr lang="en-US" dirty="0"/>
          </a:p>
        </p:txBody>
      </p:sp>
      <p:sp>
        <p:nvSpPr>
          <p:cNvPr id="13" name="Google Shape;226;p45"/>
          <p:cNvSpPr txBox="1">
            <a:spLocks/>
          </p:cNvSpPr>
          <p:nvPr/>
        </p:nvSpPr>
        <p:spPr>
          <a:xfrm>
            <a:off x="6452910" y="3253740"/>
            <a:ext cx="23901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dirty="0" smtClean="0"/>
              <a:t>It’s about </a:t>
            </a:r>
            <a:r>
              <a:rPr lang="en-US" dirty="0" err="1" smtClean="0"/>
              <a:t>usinng</a:t>
            </a:r>
            <a:r>
              <a:rPr lang="en-US" dirty="0" smtClean="0"/>
              <a:t> some methods such as Grid Search, Cross Validation ,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Sfarid\Desktop\preprocessing_bg_pic_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050"/>
            <a:ext cx="9144000" cy="5185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Google Shape;259;p47"/>
          <p:cNvSpPr txBox="1">
            <a:spLocks noGrp="1"/>
          </p:cNvSpPr>
          <p:nvPr>
            <p:ph type="title"/>
          </p:nvPr>
        </p:nvSpPr>
        <p:spPr>
          <a:xfrm>
            <a:off x="929476" y="436183"/>
            <a:ext cx="3642524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IMAGE PREPROCESSING</a:t>
            </a:r>
            <a:endParaRPr dirty="0"/>
          </a:p>
        </p:txBody>
      </p:sp>
      <p:cxnSp>
        <p:nvCxnSpPr>
          <p:cNvPr id="12" name="Google Shape;260;p4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602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609600" y="1123950"/>
            <a:ext cx="6858000" cy="38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US" dirty="0" smtClean="0"/>
              <a:t>When it comes to preprocessing process, it’s about a couple of tasks to perform, starting from loading the images , EDA </a:t>
            </a:r>
            <a:r>
              <a:rPr lang="en-US" dirty="0" err="1" smtClean="0"/>
              <a:t>untill</a:t>
            </a:r>
            <a:r>
              <a:rPr lang="en-US" dirty="0" smtClean="0"/>
              <a:t> preparing the data to enter the training phase. This was performed through some certain step which are:</a:t>
            </a:r>
          </a:p>
          <a:p>
            <a:pPr marL="285750" lvl="0" indent="-285750">
              <a:buFontTx/>
              <a:buChar char="-"/>
            </a:pPr>
            <a:endParaRPr lang="en-US" dirty="0"/>
          </a:p>
          <a:p>
            <a:r>
              <a:rPr lang="en-US" b="1" dirty="0" err="1"/>
              <a:t>Grayscale</a:t>
            </a:r>
            <a:r>
              <a:rPr lang="en-US" b="1" dirty="0"/>
              <a:t> </a:t>
            </a:r>
            <a:r>
              <a:rPr lang="en-US" b="1" dirty="0" smtClean="0"/>
              <a:t>Conversion: 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Transformed all RGB images to </a:t>
            </a:r>
            <a:r>
              <a:rPr lang="en-US" dirty="0" err="1"/>
              <a:t>grayscale</a:t>
            </a:r>
            <a:r>
              <a:rPr lang="en-US" dirty="0"/>
              <a:t> to reduce computational load and focus on shape and contour features instead of color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b="1" dirty="0" smtClean="0"/>
              <a:t>Normalization: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Scaled pixel values from the original 0–255 range to 0–1 using min-max normalization, which helps improve model performance and training stability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b="1" dirty="0"/>
              <a:t>Image </a:t>
            </a:r>
            <a:r>
              <a:rPr lang="en-US" b="1" dirty="0" smtClean="0"/>
              <a:t>Resizing: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Ensured all images were uniformly resized to 64×64 pixels to maintain consistency across the dataset and avoid shape mismatch errors</a:t>
            </a:r>
            <a:r>
              <a:rPr lang="en-US" dirty="0" smtClean="0"/>
              <a:t>.</a:t>
            </a:r>
          </a:p>
          <a:p>
            <a:pPr marL="285750" lvl="0" indent="-285750">
              <a:buFontTx/>
              <a:buChar char="-"/>
            </a:pP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30487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1140</Words>
  <Application>Microsoft Office PowerPoint</Application>
  <PresentationFormat>On-screen Show (16:9)</PresentationFormat>
  <Paragraphs>135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Montserrat ExtraBold</vt:lpstr>
      <vt:lpstr>Montserrat ExtraLight</vt:lpstr>
      <vt:lpstr>Montserrat</vt:lpstr>
      <vt:lpstr>Futuristic Background by Slidesgo</vt:lpstr>
      <vt:lpstr>ArSL Recognizer</vt:lpstr>
      <vt:lpstr>CONTENT OF THE PROJECT</vt:lpstr>
      <vt:lpstr>WHOA!</vt:lpstr>
      <vt:lpstr>“An ounce of practice is worth more than tons of preaching. ”</vt:lpstr>
      <vt:lpstr>INTRODUCTION</vt:lpstr>
      <vt:lpstr>INTRO </vt:lpstr>
      <vt:lpstr>TO PERFORM SUCH A TASK, IT’S DIVIDED INTO THREE MAIN TASKS:</vt:lpstr>
      <vt:lpstr>IMAGE PREPROCESSING</vt:lpstr>
      <vt:lpstr>PREPROCESSING</vt:lpstr>
      <vt:lpstr>PREPROCESSING</vt:lpstr>
      <vt:lpstr>PREPROCESSING</vt:lpstr>
      <vt:lpstr>PREPROCESSING</vt:lpstr>
      <vt:lpstr>PREPROCESSING</vt:lpstr>
      <vt:lpstr>PREPROCESSING</vt:lpstr>
      <vt:lpstr>MODEL TRAINING </vt:lpstr>
      <vt:lpstr>MODEL TRAINING</vt:lpstr>
      <vt:lpstr>MODEL EVALUATION </vt:lpstr>
      <vt:lpstr>MODEL EVALUATION</vt:lpstr>
      <vt:lpstr>MODEL EVALUATION</vt:lpstr>
      <vt:lpstr>MODEL EVALUATION</vt:lpstr>
      <vt:lpstr>MODEL EVALUATION </vt:lpstr>
      <vt:lpstr>MODEL EVALUATION</vt:lpstr>
      <vt:lpstr>SUMMARY</vt:lpstr>
      <vt:lpstr>AND BEFORE GOODBYE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ArSL Recognizer</dc:title>
  <dc:creator>Sfarid</dc:creator>
  <cp:lastModifiedBy>Sfarid</cp:lastModifiedBy>
  <cp:revision>36</cp:revision>
  <dcterms:modified xsi:type="dcterms:W3CDTF">2025-07-20T04:31:33Z</dcterms:modified>
</cp:coreProperties>
</file>